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0" r:id="rId2"/>
  </p:sldMasterIdLst>
  <p:sldIdLst>
    <p:sldId id="256" r:id="rId3"/>
    <p:sldId id="257" r:id="rId4"/>
    <p:sldId id="260" r:id="rId5"/>
    <p:sldId id="261" r:id="rId6"/>
    <p:sldId id="262" r:id="rId7"/>
    <p:sldId id="263" r:id="rId8"/>
    <p:sldId id="269" r:id="rId9"/>
    <p:sldId id="264" r:id="rId10"/>
    <p:sldId id="265" r:id="rId11"/>
    <p:sldId id="266" r:id="rId12"/>
    <p:sldId id="268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tBDf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228600" y="3233520"/>
            <a:ext cx="8686440" cy="125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223200" y="573120"/>
            <a:ext cx="8692200" cy="252252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  <a:effectLst>
            <a:outerShdw dist="76123" dir="2642517" rotWithShape="0">
              <a:srgbClr val="D1F593"/>
            </a:outerShdw>
          </a:effectLst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cxnSp>
        <p:nvCxnSpPr>
          <p:cNvPr id="2" name="Google Shape;12;p2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28600" y="22788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28" name="Google Shape;106;p19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108;p20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3618360" y="1117440"/>
            <a:ext cx="5281920" cy="1813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5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1" name="Google Shape;111;p20"/>
          <p:cNvSpPr/>
          <p:nvPr/>
        </p:nvSpPr>
        <p:spPr>
          <a:xfrm>
            <a:off x="228600" y="3847680"/>
            <a:ext cx="2560680" cy="55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" sz="1000" b="1" u="none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</a:rPr>
              <a:t>CREDITS: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</a:rPr>
              <a:t> This presentation template was created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  <a:hlinkClick r:id="rId2"/>
              </a:rPr>
              <a:t>Slidesgo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</a:rPr>
              <a:t>, and includes icons, infographics &amp; images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  <a:hlinkClick r:id="rId3"/>
              </a:rPr>
              <a:t>Freepik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Public Sans"/>
                <a:ea typeface="Public Sans"/>
              </a:rPr>
              <a:t> </a:t>
            </a:r>
            <a:endParaRPr lang="en-US" sz="10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Google Shape;14;p3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60120" y="2249280"/>
            <a:ext cx="4354920" cy="1733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4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1028160" cy="838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4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223200" y="1797840"/>
            <a:ext cx="3960720" cy="309060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  <a:effectLst>
            <a:outerShdw dist="76123" dir="2642517" rotWithShape="0">
              <a:srgbClr val="BDCBFF"/>
            </a:outerShdw>
          </a:effectLst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113;p21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115;p22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228600" y="99936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cxnSp>
        <p:nvCxnSpPr>
          <p:cNvPr id="40" name="Google Shape;22;p4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42" name="Google Shape;29;p5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228600" y="22788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44" name="Google Shape;32;p6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46" name="Google Shape;36;p7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950000" y="1797840"/>
            <a:ext cx="3960720" cy="309060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  <a:effectLst>
            <a:outerShdw dist="76123" dir="2642517" rotWithShape="0">
              <a:srgbClr val="BDCBFF"/>
            </a:outerShdw>
          </a:effectLst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768680" y="1307160"/>
            <a:ext cx="560664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49" name="Google Shape;40;p8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284120" y="1057680"/>
            <a:ext cx="6575760" cy="1716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4" name="Google Shape;51;p11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135520" y="1655640"/>
            <a:ext cx="4872600" cy="1161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51" name="Google Shape;44;p9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body"/>
          </p:nvPr>
        </p:nvSpPr>
        <p:spPr>
          <a:xfrm>
            <a:off x="0" y="-13680"/>
            <a:ext cx="9143640" cy="5157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53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lt1"/>
          </a:solidFill>
          <a:ln w="19080">
            <a:solidFill>
              <a:schemeClr val="dk1"/>
            </a:solidFill>
            <a:round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121;p25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124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8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54;p13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80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title"/>
          </p:nvPr>
        </p:nvSpPr>
        <p:spPr>
          <a:xfrm>
            <a:off x="228600" y="133200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title"/>
          </p:nvPr>
        </p:nvSpPr>
        <p:spPr>
          <a:xfrm>
            <a:off x="228600" y="319284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228600" y="226296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title"/>
          </p:nvPr>
        </p:nvSpPr>
        <p:spPr>
          <a:xfrm>
            <a:off x="228600" y="412272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6"/>
          <p:cNvSpPr>
            <a:spLocks noGrp="1"/>
          </p:cNvSpPr>
          <p:nvPr>
            <p:ph type="title"/>
          </p:nvPr>
        </p:nvSpPr>
        <p:spPr>
          <a:xfrm>
            <a:off x="4675680" y="133200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7"/>
          <p:cNvSpPr>
            <a:spLocks noGrp="1"/>
          </p:cNvSpPr>
          <p:nvPr>
            <p:ph type="title"/>
          </p:nvPr>
        </p:nvSpPr>
        <p:spPr>
          <a:xfrm>
            <a:off x="4675680" y="319284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8"/>
          <p:cNvSpPr>
            <a:spLocks noGrp="1"/>
          </p:cNvSpPr>
          <p:nvPr>
            <p:ph type="title"/>
          </p:nvPr>
        </p:nvSpPr>
        <p:spPr>
          <a:xfrm>
            <a:off x="4675680" y="226296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9"/>
          <p:cNvSpPr>
            <a:spLocks noGrp="1"/>
          </p:cNvSpPr>
          <p:nvPr>
            <p:ph type="title"/>
          </p:nvPr>
        </p:nvSpPr>
        <p:spPr>
          <a:xfrm>
            <a:off x="4675680" y="4122720"/>
            <a:ext cx="735840" cy="535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73;p14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800" cy="1143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Google Shape;77;p15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6920" cy="1634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758920" y="447480"/>
            <a:ext cx="3152160" cy="444132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  <a:effectLst>
            <a:outerShdw dist="76123" dir="2642517" rotWithShape="0">
              <a:srgbClr val="F5E6AB"/>
            </a:outerShdw>
          </a:effectLst>
        </p:spPr>
        <p:txBody>
          <a:bodyPr lIns="90000" tIns="45000" rIns="90000" bIns="45000" anchor="t">
            <a:normAutofit fontScale="70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28600" y="431604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22" name="Google Shape;89;p16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739400" y="228600"/>
            <a:ext cx="4175280" cy="1124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24" name="Google Shape;100;p17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228600" y="22788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26" name="Google Shape;103;p18"/>
          <p:cNvCxnSpPr/>
          <p:nvPr/>
        </p:nvCxnSpPr>
        <p:spPr>
          <a:xfrm>
            <a:off x="246960" y="230040"/>
            <a:ext cx="8664120" cy="360"/>
          </a:xfrm>
          <a:prstGeom prst="straightConnector1">
            <a:avLst/>
          </a:prstGeom>
          <a:ln w="19050">
            <a:solidFill>
              <a:srgbClr val="1F1047"/>
            </a:solidFill>
            <a:round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228600" y="3228840"/>
            <a:ext cx="8686440" cy="183381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500" b="0" u="none" strike="noStrike" dirty="0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Smart Study Material</a:t>
            </a:r>
            <a:br>
              <a:rPr lang="en-US" sz="4500" b="0" u="none" strike="noStrike" dirty="0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</a:br>
            <a:r>
              <a:rPr lang="en-US" sz="4500" b="0" u="none" strike="noStrike" dirty="0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Organizer  </a:t>
            </a:r>
            <a:endParaRPr lang="fr-FR" sz="45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grpSp>
        <p:nvGrpSpPr>
          <p:cNvPr id="61" name="Google Shape;133;p27"/>
          <p:cNvGrpSpPr/>
          <p:nvPr/>
        </p:nvGrpSpPr>
        <p:grpSpPr>
          <a:xfrm>
            <a:off x="237959" y="230400"/>
            <a:ext cx="8672401" cy="292320"/>
            <a:chOff x="237959" y="230400"/>
            <a:chExt cx="8672401" cy="292320"/>
          </a:xfrm>
        </p:grpSpPr>
        <p:sp>
          <p:nvSpPr>
            <p:cNvPr id="62" name="Google Shape;134;p27"/>
            <p:cNvSpPr/>
            <p:nvPr/>
          </p:nvSpPr>
          <p:spPr>
            <a:xfrm>
              <a:off x="237959" y="230400"/>
              <a:ext cx="2193007" cy="292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r>
                <a:rPr lang="en" sz="1200" b="1" u="none" strike="noStrike" dirty="0">
                  <a:solidFill>
                    <a:schemeClr val="dk1"/>
                  </a:solidFill>
                  <a:effectLst/>
                  <a:uFillTx/>
                  <a:latin typeface="Public Sans"/>
                  <a:ea typeface="Public Sans"/>
                </a:rPr>
                <a:t>Team Name : </a:t>
              </a:r>
              <a:r>
                <a:rPr lang="en" sz="1200" b="1" dirty="0">
                  <a:solidFill>
                    <a:schemeClr val="dk1"/>
                  </a:solidFill>
                  <a:latin typeface="Public Sans"/>
                  <a:ea typeface="Public Sans"/>
                </a:rPr>
                <a:t>M</a:t>
              </a:r>
              <a:r>
                <a:rPr lang="en" sz="1200" b="1" u="none" strike="noStrike" dirty="0">
                  <a:solidFill>
                    <a:schemeClr val="dk1"/>
                  </a:solidFill>
                  <a:effectLst/>
                  <a:uFillTx/>
                  <a:latin typeface="Public Sans"/>
                  <a:ea typeface="Public Sans"/>
                </a:rPr>
                <a:t>indCrafters</a:t>
              </a:r>
              <a:endParaRPr lang="en-US" sz="1200" b="1" u="none" strike="noStrike" dirty="0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3" name="Google Shape;135;p27"/>
            <p:cNvSpPr/>
            <p:nvPr/>
          </p:nvSpPr>
          <p:spPr>
            <a:xfrm>
              <a:off x="8108640" y="230400"/>
              <a:ext cx="801720" cy="292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000" b="0" u="none" strike="noStrike" dirty="0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64" name="Google Shape;136;p27" title="2148208821.jpg"/>
          <p:cNvSpPr/>
          <p:nvPr/>
        </p:nvSpPr>
        <p:spPr>
          <a:xfrm>
            <a:off x="237959" y="653400"/>
            <a:ext cx="8692200" cy="2522520"/>
          </a:xfrm>
          <a:prstGeom prst="roundRect">
            <a:avLst>
              <a:gd name="adj" fmla="val 7270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accent1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Conclusions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The AI-driven solution eliminates manual indexing, saving time and reducing errors 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Students can quickly find and access relevant study materials through keyword search instead of manual lookup.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The system is highly scalable (cloud-based) and easily extensible (e.g., future summarization or multilingual support).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AWS ML services enable processing documents “in minutes instead of hours” with high accuracy (</a:t>
            </a:r>
            <a:r>
              <a:rPr lang="en-US" sz="1200" dirty="0" err="1"/>
              <a:t>Textract</a:t>
            </a:r>
            <a:r>
              <a:rPr lang="en-US" sz="1200" dirty="0"/>
              <a:t> outperforms traditional OCR ).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b="1" dirty="0"/>
              <a:t>Future Scope: </a:t>
            </a:r>
            <a:r>
              <a:rPr lang="en-US" sz="1200" dirty="0"/>
              <a:t>Extend support to more file types, add advanced analytics (topic modeling, summarization), and integrate additional AI features. 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1028" name="Picture 4" descr="54+ Thousand Conclusion Royalty-Free Images, Stock Photos &amp; Pictures |  Shutterstock">
            <a:extLst>
              <a:ext uri="{FF2B5EF4-FFF2-40B4-BE49-F238E27FC236}">
                <a16:creationId xmlns:a16="http://schemas.microsoft.com/office/drawing/2014/main" id="{A591728B-7C73-5A4C-5B33-A0F8C5C90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293" y="408878"/>
            <a:ext cx="3191107" cy="447704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1A04A-C819-6618-C4A5-343D03288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>
            <a:extLst>
              <a:ext uri="{FF2B5EF4-FFF2-40B4-BE49-F238E27FC236}">
                <a16:creationId xmlns:a16="http://schemas.microsoft.com/office/drawing/2014/main" id="{E17612AF-FE4B-415E-EDEB-CD27FE827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 err="1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Refrences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9" name="PlaceHolder 2">
            <a:extLst>
              <a:ext uri="{FF2B5EF4-FFF2-40B4-BE49-F238E27FC236}">
                <a16:creationId xmlns:a16="http://schemas.microsoft.com/office/drawing/2014/main" id="{E25F1EE8-0031-117B-0C6A-9CAADF89DD84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2500" lnSpcReduction="10000"/>
          </a:bodyPr>
          <a:lstStyle/>
          <a:p>
            <a:pPr marL="228600" indent="-228600">
              <a:lnSpc>
                <a:spcPct val="12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IN" sz="1200" dirty="0"/>
              <a:t>Amazon </a:t>
            </a:r>
            <a:r>
              <a:rPr lang="en-IN" sz="1200" dirty="0" err="1"/>
              <a:t>Textract</a:t>
            </a:r>
            <a:r>
              <a:rPr lang="en-IN" sz="1200" dirty="0"/>
              <a:t> – AWS service overview . 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IN" sz="1200" dirty="0"/>
              <a:t>Amazon Comprehend – AWS NLP service documentation . 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IN" sz="1200" dirty="0"/>
              <a:t>AWS Intelligent Document Processing (IDP) overview . 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IN" sz="1200" dirty="0"/>
              <a:t>AWS Blog: “Building an NLP-powered search index with </a:t>
            </a:r>
            <a:r>
              <a:rPr lang="en-IN" sz="1200" dirty="0" err="1"/>
              <a:t>Textract</a:t>
            </a:r>
            <a:r>
              <a:rPr lang="en-IN" sz="1200" dirty="0"/>
              <a:t> and Comprehend” . 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US" sz="1200" dirty="0"/>
              <a:t>Sadek, J. </a:t>
            </a:r>
            <a:r>
              <a:rPr lang="en-US" sz="1200" i="1" dirty="0"/>
              <a:t>Leveraging OCR and HTR Cloud Services Towards Data Extraction and Analysis</a:t>
            </a:r>
            <a:r>
              <a:rPr lang="en-US" sz="1200" dirty="0"/>
              <a:t>. Springer, 2024.</a:t>
            </a:r>
            <a:endParaRPr lang="en-IN" sz="1200" dirty="0"/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IN" sz="1200" dirty="0"/>
              <a:t>Şahin et al. (2025), “</a:t>
            </a:r>
            <a:r>
              <a:rPr lang="en-IN" sz="1200" dirty="0" err="1"/>
              <a:t>LitOrganizer</a:t>
            </a:r>
            <a:r>
              <a:rPr lang="en-IN" sz="1200" dirty="0"/>
              <a:t>: Automating data extraction and organization for scientific literature reviews” (</a:t>
            </a:r>
            <a:r>
              <a:rPr lang="en-IN" sz="1200" dirty="0" err="1"/>
              <a:t>SoftwareX</a:t>
            </a:r>
            <a:r>
              <a:rPr lang="en-IN" sz="1200" dirty="0"/>
              <a:t>) . 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IN" sz="1200" dirty="0" err="1"/>
              <a:t>Hegghammer</a:t>
            </a:r>
            <a:r>
              <a:rPr lang="en-IN" sz="1200" dirty="0"/>
              <a:t> (2021), “OCR with Tesseract, Amazon </a:t>
            </a:r>
            <a:r>
              <a:rPr lang="en-IN" sz="1200" dirty="0" err="1"/>
              <a:t>Textract</a:t>
            </a:r>
            <a:r>
              <a:rPr lang="en-IN" sz="1200" dirty="0"/>
              <a:t>, and Google Document AI: a benchmarking experiment” (J. </a:t>
            </a:r>
            <a:r>
              <a:rPr lang="en-IN" sz="1200" dirty="0" err="1"/>
              <a:t>Comput</a:t>
            </a:r>
            <a:r>
              <a:rPr lang="en-IN" sz="1200" dirty="0"/>
              <a:t>. Soc. Sci.) . 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IN" sz="1200" dirty="0"/>
              <a:t>Wu et al. (2007), “Machine learning-based keywords extraction for scientific literature” (J. Universal Computer Sci.)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90" name="Google Shape;222;p32" title="2148208833.jpg">
            <a:extLst>
              <a:ext uri="{FF2B5EF4-FFF2-40B4-BE49-F238E27FC236}">
                <a16:creationId xmlns:a16="http://schemas.microsoft.com/office/drawing/2014/main" id="{DC9D3DB5-C298-4DEE-7DB5-55F1026FF366}"/>
              </a:ext>
            </a:extLst>
          </p:cNvPr>
          <p:cNvSpPr/>
          <p:nvPr/>
        </p:nvSpPr>
        <p:spPr>
          <a:xfrm>
            <a:off x="5758920" y="447480"/>
            <a:ext cx="3152160" cy="4441320"/>
          </a:xfrm>
          <a:prstGeom prst="roundRect">
            <a:avLst>
              <a:gd name="adj" fmla="val 6482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dk2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  <p:extLst>
      <p:ext uri="{BB962C8B-B14F-4D97-AF65-F5344CB8AC3E}">
        <p14:creationId xmlns:p14="http://schemas.microsoft.com/office/powerpoint/2010/main" val="1673767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Introduction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1200" dirty="0"/>
              <a:t>AI-driven document organization automates handling of study materials by using machine learning (ML) for OCR and NLP 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1200" dirty="0"/>
              <a:t>Optical Character Recognition (OCR) and Natural Language Processing (NLP) enable automatic text and keyword extraction from documents.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1200" dirty="0"/>
              <a:t>Cloud-based solutions (e.g., AWS </a:t>
            </a:r>
            <a:r>
              <a:rPr lang="en-IN" sz="1200" dirty="0" err="1"/>
              <a:t>Textract</a:t>
            </a:r>
            <a:r>
              <a:rPr lang="en-IN" sz="1200" dirty="0"/>
              <a:t>, Comprehend) allow scalable processing of large document collections and eliminate manual indexing. 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67" name="Google Shape;222;p32" title="2148208833.jpg"/>
          <p:cNvSpPr/>
          <p:nvPr/>
        </p:nvSpPr>
        <p:spPr>
          <a:xfrm>
            <a:off x="5758920" y="447480"/>
            <a:ext cx="3152160" cy="4441320"/>
          </a:xfrm>
          <a:prstGeom prst="roundRect">
            <a:avLst>
              <a:gd name="adj" fmla="val 6482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dk2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AIM and Objectives of the Project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subTitle"/>
          </p:nvPr>
        </p:nvSpPr>
        <p:spPr>
          <a:xfrm>
            <a:off x="176560" y="1836233"/>
            <a:ext cx="5012473" cy="215590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b="1" dirty="0"/>
              <a:t>Goal</a:t>
            </a:r>
            <a:r>
              <a:rPr lang="en-US" sz="1200" dirty="0"/>
              <a:t>: Automate organization and keyword extraction from study PDFs using AWS services 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Use Amazon </a:t>
            </a:r>
            <a:r>
              <a:rPr lang="en-US" sz="1200" dirty="0" err="1"/>
              <a:t>Textract</a:t>
            </a:r>
            <a:r>
              <a:rPr lang="en-US" sz="1200" dirty="0"/>
              <a:t> to extract text from uploaded PDF documents 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Use Amazon Comprehend to extract key phrases and entities from the extracted text . Store extracted content and metadata in AWS S3 and DynamoDB for indexing and search.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Provide a user interface for keyword-based search of organized study materials. 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3076" name="Picture 4" descr="Aim Pictures | Download Free Images on Unsplash">
            <a:extLst>
              <a:ext uri="{FF2B5EF4-FFF2-40B4-BE49-F238E27FC236}">
                <a16:creationId xmlns:a16="http://schemas.microsoft.com/office/drawing/2014/main" id="{FF3437A4-EADF-B02E-1BF1-AE3BA691D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795" y="944136"/>
            <a:ext cx="3375103" cy="291418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Existing System Challenges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Students currently organize PDFs manually (e.g., by folders, filenames, personal notes).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No automated indexing or full-text search; finding information relies on manual lookup.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Manual document processing is labor-intensive and error-prone 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Existing approach does not scale well and makes retrieval of relevant content difficult. 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77" name="Google Shape;222;p32" title="2148208833.jpg"/>
          <p:cNvSpPr/>
          <p:nvPr/>
        </p:nvSpPr>
        <p:spPr>
          <a:xfrm>
            <a:off x="5758920" y="447480"/>
            <a:ext cx="3152160" cy="4441320"/>
          </a:xfrm>
          <a:prstGeom prst="roundRect">
            <a:avLst>
              <a:gd name="adj" fmla="val 6482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dk2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000" b="0" u="none" strike="noStrike" dirty="0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Proposed Work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228599" y="2266920"/>
            <a:ext cx="7406269" cy="2963888"/>
          </a:xfrm>
          <a:prstGeom prst="rect">
            <a:avLst/>
          </a:prstGeom>
          <a:noFill/>
          <a:ln w="0">
            <a:noFill/>
          </a:ln>
        </p:spPr>
        <p:txBody>
          <a:bodyPr wrap="square" lIns="91440" tIns="91440" rIns="91440" bIns="91440" anchor="t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b="1" dirty="0"/>
              <a:t>Architecture: </a:t>
            </a:r>
            <a:r>
              <a:rPr lang="en-US" sz="1400" dirty="0"/>
              <a:t>Our proposed pipeline uses AWS cloud services to automate document processing. PDF uploads trigger Amazon </a:t>
            </a:r>
            <a:r>
              <a:rPr lang="en-US" sz="1400" dirty="0" err="1"/>
              <a:t>Textract</a:t>
            </a:r>
            <a:r>
              <a:rPr lang="en-US" sz="1400" dirty="0"/>
              <a:t> to extract text, then Amazon Comprehend to extract key phrases. Extracted data are stored in Amazon S3 and DynamoDB for indexing 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b="1" dirty="0"/>
              <a:t>Steps: </a:t>
            </a:r>
            <a:r>
              <a:rPr lang="en-US" sz="1400" dirty="0"/>
              <a:t>Users upload study PDFs to a web interface (stored in S3).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/>
              <a:t>AWS Lambda is triggered by the upload, invoking Amazon </a:t>
            </a:r>
            <a:r>
              <a:rPr lang="en-US" sz="1400" dirty="0" err="1"/>
              <a:t>Textract</a:t>
            </a:r>
            <a:r>
              <a:rPr lang="en-US" sz="1400" dirty="0"/>
              <a:t> for OCR on the PDF.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/>
              <a:t>The extracted text is sent to Amazon Comprehend for keyword/entity extraction.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/>
              <a:t>Results (full text and keywords) are saved in AWS S3 and DynamoDB.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/>
              <a:t>A web-based Search UI queries DynamoDB to retrieve documents matching keyword queries. </a:t>
            </a:r>
            <a:endParaRPr lang="en-US" sz="14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  <a:p>
            <a:pPr indent="0" algn="ctr">
              <a:buNone/>
            </a:pPr>
            <a:endParaRPr lang="en-US" sz="1400" b="0" u="none" strike="noStrike" dirty="0">
              <a:solidFill>
                <a:schemeClr val="dk1"/>
              </a:solidFill>
              <a:effectLst/>
              <a:uFillTx/>
              <a:latin typeface="Public Sans"/>
              <a:ea typeface="Public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Block Diagram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2676600" y="1523880"/>
            <a:ext cx="6238440" cy="336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>
              <a:lnSpc>
                <a:spcPct val="120000"/>
              </a:lnSpc>
              <a:tabLst>
                <a:tab pos="0" algn="l"/>
              </a:tabLst>
            </a:pP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03FAB3-FCFA-1E49-514B-3272F1A896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90" y="847493"/>
            <a:ext cx="8686440" cy="40674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8DC10-182B-E0AC-32A2-ED7CD4F81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>
            <a:extLst>
              <a:ext uri="{FF2B5EF4-FFF2-40B4-BE49-F238E27FC236}">
                <a16:creationId xmlns:a16="http://schemas.microsoft.com/office/drawing/2014/main" id="{C3A95E8D-6EC3-91E3-F9FA-31D94DD13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28600"/>
            <a:ext cx="5265235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Drawbacks of Existing</a:t>
            </a:r>
            <a:br>
              <a:rPr lang="en-US" sz="3000" b="0" u="none" strike="noStrike" dirty="0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</a:br>
            <a:r>
              <a:rPr lang="en-US" sz="3000" b="0" u="none" strike="noStrike" dirty="0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System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6" name="PlaceHolder 2">
            <a:extLst>
              <a:ext uri="{FF2B5EF4-FFF2-40B4-BE49-F238E27FC236}">
                <a16:creationId xmlns:a16="http://schemas.microsoft.com/office/drawing/2014/main" id="{9C4C89BA-E32B-EFE2-F980-7FFF514D1F98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1200" dirty="0"/>
              <a:t>Slow and inconsistent document management.</a:t>
            </a:r>
            <a:endParaRPr lang="en-US" sz="1200" dirty="0"/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No keyword indexing; students must recall exact file names or content.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Manual retrieval increases chances of errors and missed information.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Proposed AI-driven solution automates indexing and search, improving speed, accuracy, and scalability.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1028" name="Picture 4" descr="The Drawbacks of Safety Leading Indicators | SafetyStratus">
            <a:extLst>
              <a:ext uri="{FF2B5EF4-FFF2-40B4-BE49-F238E27FC236}">
                <a16:creationId xmlns:a16="http://schemas.microsoft.com/office/drawing/2014/main" id="{DE3C6783-14ED-97E1-AC4B-898E2DD47B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3834" y="490654"/>
            <a:ext cx="3278535" cy="4148253"/>
          </a:xfrm>
          <a:prstGeom prst="rect">
            <a:avLst/>
          </a:prstGeom>
          <a:ln>
            <a:noFill/>
          </a:ln>
          <a:effectLst>
            <a:softEdge rad="112500"/>
          </a:effectLst>
          <a:scene3d>
            <a:camera prst="perspective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770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AWS Components Used in the System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341971" y="1523880"/>
            <a:ext cx="8573069" cy="336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1200" b="1" dirty="0"/>
              <a:t>Amazon </a:t>
            </a:r>
            <a:r>
              <a:rPr lang="en-IN" sz="1200" b="1" dirty="0" err="1"/>
              <a:t>Textract</a:t>
            </a:r>
            <a:r>
              <a:rPr lang="en-IN" sz="1200" b="1" dirty="0"/>
              <a:t>: </a:t>
            </a:r>
            <a:r>
              <a:rPr lang="en-IN" sz="1200" dirty="0"/>
              <a:t>ML-powered OCR service for extracting text from documents 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1200" b="1" dirty="0"/>
              <a:t>Amazon Comprehend: </a:t>
            </a:r>
            <a:r>
              <a:rPr lang="en-IN" sz="1200" dirty="0"/>
              <a:t>NLP service for extracting key phrases, entities, and sentiment from text 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1200" b="1" dirty="0"/>
              <a:t>Amazon S3: </a:t>
            </a:r>
            <a:r>
              <a:rPr lang="en-IN" sz="1200" dirty="0"/>
              <a:t>Scalable object storage for storing uploaded PDFs and processed results.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1200" b="1" dirty="0"/>
              <a:t>Amazon DynamoDB: </a:t>
            </a:r>
            <a:r>
              <a:rPr lang="en-IN" sz="1200" dirty="0"/>
              <a:t>NoSQL database for storing document metadata and extracted keywords for fast lookup.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1200" b="1" dirty="0"/>
              <a:t>AWS IAM: </a:t>
            </a:r>
            <a:r>
              <a:rPr lang="en-IN" sz="1200" dirty="0"/>
              <a:t>Manages authentication and fine-grained permissions for users and services.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2050" name="Picture 2" descr="Build a Serverless Application for entity detection on AWS | by Abhishek  Gupta | ITNEXT">
            <a:extLst>
              <a:ext uri="{FF2B5EF4-FFF2-40B4-BE49-F238E27FC236}">
                <a16:creationId xmlns:a16="http://schemas.microsoft.com/office/drawing/2014/main" id="{3C65B858-8AE8-2B7F-2BBA-803453D35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677" y="951571"/>
            <a:ext cx="7545660" cy="237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23836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>
                <a:solidFill>
                  <a:schemeClr val="dk1"/>
                </a:solidFill>
                <a:effectLst/>
                <a:uFillTx/>
                <a:latin typeface="Cooper Black"/>
                <a:ea typeface="Cooper Black"/>
              </a:rPr>
              <a:t>Demonstration and Workflow of the Solution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228600" y="2266920"/>
            <a:ext cx="5162040" cy="261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Upload a sample PDF via the application interface (document stored in an S3 bucket).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The upload triggers AWS Lambda, which invokes Amazon </a:t>
            </a:r>
            <a:r>
              <a:rPr lang="en-US" sz="1200" dirty="0" err="1"/>
              <a:t>Textract</a:t>
            </a:r>
            <a:r>
              <a:rPr lang="en-US" sz="1200" dirty="0"/>
              <a:t> to extract text from the PDF 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 err="1"/>
              <a:t>Textract</a:t>
            </a:r>
            <a:r>
              <a:rPr lang="en-US" sz="1200" dirty="0"/>
              <a:t> output is passed to Amazon Comprehend for key phrase and entity extraction.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Extracted keywords and document text are indexed in DynamoDB.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/>
              <a:t>User enters a keyword query in the Search UI; the system queries DynamoDB and returns relevant documents. 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7" name="Google Shape;222;p32" title="2148208833.jpg"/>
          <p:cNvSpPr/>
          <p:nvPr/>
        </p:nvSpPr>
        <p:spPr>
          <a:xfrm>
            <a:off x="5758920" y="447480"/>
            <a:ext cx="3152160" cy="4441320"/>
          </a:xfrm>
          <a:prstGeom prst="roundRect">
            <a:avLst>
              <a:gd name="adj" fmla="val 6482"/>
            </a:avLst>
          </a:prstGeom>
          <a:blipFill rotWithShape="0">
            <a:blip r:embed="rId2"/>
            <a:srcRect/>
            <a:stretch/>
          </a:blipFill>
          <a:ln w="19050">
            <a:solidFill>
              <a:srgbClr val="1F1047"/>
            </a:solidFill>
            <a:round/>
          </a:ln>
          <a:effectLst>
            <a:outerShdw dist="76123" dir="2642517" algn="bl" rotWithShape="0">
              <a:schemeClr val="dk2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ummer Study Hacks by Slidesgo">
  <a:themeElements>
    <a:clrScheme name="Simple Light">
      <a:dk1>
        <a:srgbClr val="1F1047"/>
      </a:dk1>
      <a:lt1>
        <a:srgbClr val="FFF9F3"/>
      </a:lt1>
      <a:dk2>
        <a:srgbClr val="F5E6AB"/>
      </a:dk2>
      <a:lt2>
        <a:srgbClr val="BDCBFF"/>
      </a:lt2>
      <a:accent1>
        <a:srgbClr val="D1F59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F104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</TotalTime>
  <Words>774</Words>
  <Application>Microsoft Office PowerPoint</Application>
  <PresentationFormat>On-screen Show (16:9)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Cooper Black</vt:lpstr>
      <vt:lpstr>OpenSymbol</vt:lpstr>
      <vt:lpstr>Public Sans</vt:lpstr>
      <vt:lpstr>Symbol</vt:lpstr>
      <vt:lpstr>Wingdings</vt:lpstr>
      <vt:lpstr>Summer Study Hacks by Slidesgo</vt:lpstr>
      <vt:lpstr>Slidesgo Final Pages</vt:lpstr>
      <vt:lpstr>Smart Study Material Organizer  </vt:lpstr>
      <vt:lpstr>Introduction</vt:lpstr>
      <vt:lpstr>AIM and Objectives of the Project</vt:lpstr>
      <vt:lpstr>Existing System Challenges</vt:lpstr>
      <vt:lpstr>Proposed Work</vt:lpstr>
      <vt:lpstr>Block Diagram</vt:lpstr>
      <vt:lpstr>Drawbacks of Existing System</vt:lpstr>
      <vt:lpstr>AWS Components Used in the System</vt:lpstr>
      <vt:lpstr>Demonstration and Workflow of the Solution</vt:lpstr>
      <vt:lpstr>Conclusions</vt:lpstr>
      <vt:lpstr>Refrences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Arnav Pratap</cp:lastModifiedBy>
  <cp:revision>34</cp:revision>
  <dcterms:modified xsi:type="dcterms:W3CDTF">2025-09-26T08:02:16Z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2025-09-22T17:35:52Z</dcterms:created>
  <dc:creator>Unknown Creator</dc:creator>
  <dc:description/>
  <dc:language>en-US</dc:language>
  <cp:lastModifiedBy>Unknown Creator</cp:lastModifiedBy>
  <dcterms:modified xsi:type="dcterms:W3CDTF">2025-09-22T17:35:52Z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